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1" r:id="rId4"/>
    <p:sldMasterId id="2147483713" r:id="rId5"/>
    <p:sldMasterId id="2147483725" r:id="rId6"/>
  </p:sldMasterIdLst>
  <p:notesMasterIdLst>
    <p:notesMasterId r:id="rId25"/>
  </p:notesMasterIdLst>
  <p:sldIdLst>
    <p:sldId id="256" r:id="rId7"/>
    <p:sldId id="257" r:id="rId8"/>
    <p:sldId id="260" r:id="rId9"/>
    <p:sldId id="261" r:id="rId10"/>
    <p:sldId id="258" r:id="rId11"/>
    <p:sldId id="262" r:id="rId12"/>
    <p:sldId id="263" r:id="rId13"/>
    <p:sldId id="268" r:id="rId14"/>
    <p:sldId id="266" r:id="rId15"/>
    <p:sldId id="267" r:id="rId16"/>
    <p:sldId id="269" r:id="rId17"/>
    <p:sldId id="270" r:id="rId18"/>
    <p:sldId id="272" r:id="rId19"/>
    <p:sldId id="265" r:id="rId20"/>
    <p:sldId id="271" r:id="rId21"/>
    <p:sldId id="275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1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EE584-478A-4994-B062-426A945F14F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749D-FDF2-4C4D-9E4E-FF74AACC1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Вирионы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из себя сферические частицы размером около 120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имеющие оболочку. Оболочка вириона содержит встроенные поверхностные белки – гликопротеин булавовидных отростков (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мембранный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белок оболочки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Геномная РНК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связана с белком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нуклеопротеин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 представлен одноцепочечной линейной (+) цепью РНК длиной примерно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нуклеотидов.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кэпирована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полиаденилирована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мРНК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эукариот, для того, чтобы не распознаваться системами внутриклеточного иммунного ответа, разрушающими РНК, не имеющие таких структур).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обеспечивают проникновение в клетку, они связываются с рецептором. Именно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обеспечили название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они похожи на солнечную корону.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 в большом количестве, он обеспечивает форму вириона.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сборку и выход вирусных частиц из клетки.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 комплекс с РНК и обеспечивает ее укладку в вирионе.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AE725-6FBD-5449-9689-E111733BC88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4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Вакцины 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литературе описано,</a:t>
            </a:r>
            <a:r>
              <a:rPr lang="ru-RU" baseline="0" dirty="0"/>
              <a:t> что </a:t>
            </a:r>
            <a:r>
              <a:rPr lang="ru-RU" baseline="0" dirty="0" err="1"/>
              <a:t>к</a:t>
            </a:r>
            <a:r>
              <a:rPr lang="ru-RU" dirty="0" err="1"/>
              <a:t>оронавирус</a:t>
            </a:r>
            <a:r>
              <a:rPr lang="ru-RU" dirty="0"/>
              <a:t> инактивируется сывороткой к </a:t>
            </a:r>
            <a:r>
              <a:rPr lang="ru-RU" dirty="0" err="1"/>
              <a:t>коронавирусу</a:t>
            </a:r>
            <a:r>
              <a:rPr lang="ru-RU" dirty="0"/>
              <a:t> </a:t>
            </a:r>
            <a:r>
              <a:rPr lang="en-GB" dirty="0"/>
              <a:t>SARS (</a:t>
            </a:r>
            <a:r>
              <a:rPr lang="ru-RU" dirty="0"/>
              <a:t>возможно </a:t>
            </a:r>
            <a:r>
              <a:rPr lang="ru-RU" sz="1100" dirty="0"/>
              <a:t>использование</a:t>
            </a:r>
            <a:r>
              <a:rPr lang="ru-RU" dirty="0"/>
              <a:t> ранее разработанной вакцины</a:t>
            </a:r>
            <a:r>
              <a:rPr lang="en-GB" dirty="0"/>
              <a:t>; </a:t>
            </a:r>
            <a:r>
              <a:rPr lang="ru-RU" dirty="0"/>
              <a:t>нет подтверждений эффективности действия ранее созданных вакцин к </a:t>
            </a:r>
            <a:r>
              <a:rPr lang="en-GB" dirty="0"/>
              <a:t>SARS </a:t>
            </a:r>
            <a:r>
              <a:rPr lang="ru-RU" dirty="0"/>
              <a:t>и другим </a:t>
            </a:r>
            <a:r>
              <a:rPr lang="ru-RU" dirty="0" err="1"/>
              <a:t>коронавирусным</a:t>
            </a:r>
            <a:r>
              <a:rPr lang="ru-RU" dirty="0"/>
              <a:t> инфекциям).</a:t>
            </a:r>
            <a:r>
              <a:rPr lang="ru-RU" baseline="0" dirty="0"/>
              <a:t> Вакцины к </a:t>
            </a:r>
            <a:r>
              <a:rPr lang="en-GB" baseline="0" dirty="0"/>
              <a:t>SARS </a:t>
            </a:r>
            <a:r>
              <a:rPr lang="ru-RU" baseline="0" dirty="0"/>
              <a:t>тоже нет </a:t>
            </a:r>
            <a:r>
              <a:rPr lang="ru-RU" baseline="0"/>
              <a:t>(создание не довели до конца).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AE725-6FBD-5449-9689-E111733BC88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контексте SARS, тесный контакт означает, что человек жил с больным SARS или имел прямой контакт с дыхательными выделениями или жидкостями организма пациента с SARS. 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1F012-9E62-4C03-A77B-A1678BDB5A3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E9727-BE4A-684B-BAF9-235395E34F88}" type="slidenum">
              <a:rPr lang="en-GB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623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r>
              <a:rPr lang="en-US">
                <a:latin typeface="Calibri" charset="0"/>
              </a:rPr>
              <a:t>Photographs of rash in association with confirmed influenza B illness. (A) Localized papular non‐pruritic rash involving both hands (case C6). (B–D) Generalized maculopapular pruritic rash (case </a:t>
            </a:r>
            <a:r>
              <a:rPr lang="en-US" b="1">
                <a:latin typeface="Calibri" charset="0"/>
              </a:rPr>
              <a:t>E1</a:t>
            </a:r>
            <a:r>
              <a:rPr lang="en-US">
                <a:latin typeface="Calibri" charset="0"/>
              </a:rPr>
              <a:t>) including face and chest (B), arms and back (C) and legs (D).</a:t>
            </a:r>
          </a:p>
          <a:p>
            <a:pPr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r>
              <a:rPr lang="ru-RU">
                <a:latin typeface="Calibri" charset="0"/>
              </a:rPr>
              <a:t>Также в Индии</a:t>
            </a:r>
            <a:endParaRPr lang="en-US">
              <a:latin typeface="Calibri" charset="0"/>
            </a:endParaRPr>
          </a:p>
          <a:p>
            <a:pPr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r>
              <a:rPr lang="en-GB">
                <a:latin typeface="Calibri" charset="0"/>
              </a:rPr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</a:p>
          <a:p>
            <a:pPr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endParaRPr lang="en-GB">
              <a:latin typeface="Calibri" charset="0"/>
            </a:endParaRPr>
          </a:p>
          <a:p>
            <a:pPr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r>
              <a:rPr lang="en-US" b="1">
                <a:latin typeface="Calibri" charset="0"/>
              </a:rPr>
              <a:t>E1's</a:t>
            </a:r>
            <a:r>
              <a:rPr lang="en-US">
                <a:latin typeface="Calibri" charset="0"/>
              </a:rPr>
              <a:t> rash was erythematous, pruritic and maculopapular, beginning on the arms and face 2 days after ILI onset with spread to the rest of the body, sparing the palms and soles (Figure </a:t>
            </a:r>
            <a:r>
              <a:rPr lang="en-US" u="sng">
                <a:latin typeface="Calibri" charset="0"/>
              </a:rPr>
              <a:t>1B–D). There was no oral enanthem. Rash persisted 9 days, worsening with exposure to cold air/water. Tearing and photophobia, without conjunctivitis, and nausea, vomiting, abdominal pain and loss of appetite were accompanying symptoms.</a:t>
            </a:r>
          </a:p>
          <a:p>
            <a:pPr>
              <a:tabLst>
                <a:tab pos="657225" algn="l"/>
                <a:tab pos="1316038" algn="l"/>
                <a:tab pos="1973263" algn="l"/>
                <a:tab pos="2632075" algn="l"/>
                <a:tab pos="3289300" algn="l"/>
                <a:tab pos="3948113" algn="l"/>
                <a:tab pos="4606925" algn="l"/>
                <a:tab pos="5264150" algn="l"/>
              </a:tabLst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8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21B51E9-BAE6-45EC-B84A-B57C853F05B3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E780D40-C190-4B94-B9D2-CB110E4CBE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846E2-E128-4A46-83E7-FC7415182EA5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CD03-BBCF-47BF-B3F9-AE5A429B20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5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45E604E-D922-4DF5-BCF9-6C9A116C9FC4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5AAB7F8-73CB-400E-9AA9-93316D7746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69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1A966-E516-4F54-9264-CF42FF6FD389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6E0BF-0944-4B43-80C0-704B154543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6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3C534-0CA4-4D84-9AED-3213F466FF6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DDA7-CF01-4E6C-8E0D-DEBB93099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1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D0E7D-DA41-41C4-9E04-4395FB21972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10F7B-E694-4363-B6D2-74F8EA3159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1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E3A1-1789-4719-8F72-49C8C0C0F79C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5AE92-DA69-4337-B2ED-AA7344B98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0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F8172-5B43-4758-9CD2-600B3D6EFEE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DD8A5-96A0-44E8-8927-4674EC598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0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86" y="5359422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4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01C04-CA6A-46DA-A9B0-38512AD7F1F6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7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36702C0-3BA1-4C43-A9EC-7F3111D3EC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1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7BE3A-0596-4323-9B3E-D6FE0CEC3466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73435-625E-45B1-8478-6C1CBE0DD7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45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4FCBA-0F08-462B-BA47-F4E1B788D7CC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0DA6-E13A-4C8C-9ABF-153F5EBF6A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62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46CE57-A749-4CFE-A827-02CE3ACF4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654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00375" y="6597672"/>
            <a:ext cx="2592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PPE/COE/0109/0016/04 – </a:t>
            </a:r>
            <a:r>
              <a:rPr lang="ru-RU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Ноябрь</a:t>
            </a:r>
            <a:r>
              <a:rPr lang="en-GB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4" y="80651"/>
            <a:ext cx="8715436" cy="76675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4" y="1142984"/>
            <a:ext cx="8715436" cy="48577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1838" y="6492897"/>
            <a:ext cx="2133600" cy="365125"/>
          </a:xfrm>
        </p:spPr>
        <p:txBody>
          <a:bodyPr lIns="91440" tIns="45720" rIns="91440" bIns="45720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3E0345E-EA1F-468A-B14F-F7D65A0934C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80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50" y="0"/>
            <a:ext cx="8319911" cy="908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43099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678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4895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50" y="0"/>
            <a:ext cx="8319911" cy="908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099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6678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690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2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18DA-5C55-0644-AACC-9B7D71895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8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0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2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37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9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46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3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37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05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8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3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1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00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4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44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9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8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6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11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6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6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9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1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4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3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1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68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5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77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1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21B51E9-BAE6-45EC-B84A-B57C853F05B3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E780D40-C190-4B94-B9D2-CB110E4CBE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6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846E2-E128-4A46-83E7-FC7415182EA5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CD03-BBCF-47BF-B3F9-AE5A429B20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98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45E604E-D922-4DF5-BCF9-6C9A116C9FC4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5AAB7F8-73CB-400E-9AA9-93316D7746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7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1A966-E516-4F54-9264-CF42FF6FD389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6E0BF-0944-4B43-80C0-704B154543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57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3C534-0CA4-4D84-9AED-3213F466FF6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DDA7-CF01-4E6C-8E0D-DEBB93099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00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D0E7D-DA41-41C4-9E04-4395FB21972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10F7B-E694-4363-B6D2-74F8EA3159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21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4E3A1-1789-4719-8F72-49C8C0C0F79C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5AE92-DA69-4337-B2ED-AA7344B98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37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F8172-5B43-4758-9CD2-600B3D6EFEED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DD8A5-96A0-44E8-8927-4674EC598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62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01C04-CA6A-46DA-A9B0-38512AD7F1F6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36702C0-3BA1-4C43-A9EC-7F3111D3EC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2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00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7BE3A-0596-4323-9B3E-D6FE0CEC3466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73435-625E-45B1-8478-6C1CBE0DD7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21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4FCBA-0F08-462B-BA47-F4E1B788D7CC}" type="datetimeFigureOut">
              <a:rPr lang="ru-RU"/>
              <a:pPr/>
              <a:t>03.02.2020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0DA6-E13A-4C8C-9ABF-153F5EBF6A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50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46CE57-A749-4CFE-A827-02CE3ACF4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7817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00375" y="6597650"/>
            <a:ext cx="2592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PPE/COE/0109/0016/04 – </a:t>
            </a:r>
            <a:r>
              <a:rPr lang="ru-RU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Ноябрь</a:t>
            </a:r>
            <a:r>
              <a:rPr lang="en-GB" sz="1000">
                <a:solidFill>
                  <a:prstClr val="white"/>
                </a:solidFill>
                <a:latin typeface="Arial" pitchFamily="34" charset="0"/>
                <a:ea typeface="ＭＳ Ｐゴシック" charset="-128"/>
              </a:rPr>
              <a:t>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0650"/>
            <a:ext cx="8715436" cy="76675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577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 lIns="91440" tIns="45720" rIns="91440" bIns="45720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3E0345E-EA1F-468A-B14F-F7D65A0934C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39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45" y="0"/>
            <a:ext cx="8319911" cy="908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43089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667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59874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45" y="0"/>
            <a:ext cx="8319911" cy="908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089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6667" y="981076"/>
            <a:ext cx="4078111" cy="5256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7897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18DA-5C55-0644-AACC-9B7D71895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9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C5B1-71F6-4F6A-916C-2F39E338068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5390-60E3-44A9-8A31-23A25428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59CFC-EE31-4B7B-91EE-06B9B99CFCD9}" type="datetimeFigureOut">
              <a:rPr lang="ru-RU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03.02.2020</a:t>
            </a:fld>
            <a:endParaRPr lang="ru-RU">
              <a:ea typeface="ＭＳ Ｐゴシック" charset="-128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7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2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01CF66-AD91-4687-B46F-6C3A81AC3FF6}" type="slidenum">
              <a:rPr lang="ru-RU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ea typeface="ＭＳ Ｐゴシック" charset="-128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8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1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59CFC-EE31-4B7B-91EE-06B9B99CFCD9}" type="datetimeFigureOut">
              <a:rPr lang="ru-RU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03.02.2020</a:t>
            </a:fld>
            <a:endParaRPr lang="ru-RU">
              <a:ea typeface="ＭＳ Ｐゴシック" charset="-128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01CF66-AD91-4687-B46F-6C3A81AC3FF6}" type="slidenum">
              <a:rPr lang="ru-RU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ea typeface="ＭＳ Ｐゴシック" charset="-128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4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://onlinelibrary.wiley.com/doi/10.1111/irv.12296/full#irv12296-fig-0001" TargetMode="External"/><Relationship Id="rId5" Type="http://schemas.openxmlformats.org/officeDocument/2006/relationships/hyperlink" Target="http://onlinelibrary.wiley.com/doi/10.1111/irv.2014.9.issue-1/issuetoc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Вспышка инфекции, вызванной новым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(2019-nCoV): этиология, эпидемиология клиника, лечение и профилактика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(Временные методические рекомендации МЗ РФ; Версия 1 (29.01.2020)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Д.м.н., профессор </a:t>
            </a:r>
            <a:r>
              <a:rPr lang="ru-RU" dirty="0" err="1" smtClean="0">
                <a:solidFill>
                  <a:schemeClr val="tx1"/>
                </a:solidFill>
              </a:rPr>
              <a:t>Е.П.Тихонова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Подтвержденный случай инфекции, вызванной 2019-nCoV: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</a:t>
            </a:r>
            <a:r>
              <a:rPr lang="ru-RU" dirty="0"/>
              <a:t>клинических проявлений острой респираторной инфекции, бронхита, пневмонии в сочетании с данными эпидемиологического </a:t>
            </a:r>
            <a:r>
              <a:rPr lang="ru-RU" dirty="0" smtClean="0"/>
              <a:t>анамнеза.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Положительные результаты лабораторных тестов на наличие РНК 2019-nCoV методом ПЦР.</a:t>
            </a:r>
          </a:p>
        </p:txBody>
      </p:sp>
    </p:spTree>
    <p:extLst>
      <p:ext uri="{BB962C8B-B14F-4D97-AF65-F5344CB8AC3E}">
        <p14:creationId xmlns:p14="http://schemas.microsoft.com/office/powerpoint/2010/main" val="67634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2643" y="178192"/>
            <a:ext cx="78867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391" y="1184903"/>
            <a:ext cx="674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Жалобы и данные осмотра:</a:t>
            </a:r>
          </a:p>
          <a:p>
            <a:r>
              <a:rPr lang="ru-RU" dirty="0"/>
              <a:t>Наличие клинических признаков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390" y="2030138"/>
            <a:ext cx="8381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эпидемиологического анамнеза:</a:t>
            </a:r>
          </a:p>
          <a:p>
            <a:r>
              <a:rPr lang="ru-RU" dirty="0"/>
              <a:t>Наличие в эпидемиологическом анамнезе данных о поездках на эндемичные территории в течение инкубационного периода (14 дней) или контакте с людьми, которые выезжали на эндемичные территории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338" y="3108546"/>
            <a:ext cx="86181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Лабораторная диагностика: </a:t>
            </a:r>
            <a:r>
              <a:rPr lang="ru-RU" b="1" dirty="0" smtClean="0"/>
              <a:t> в первые 3 дня появления клинических симптомов.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Основным видом биоматериала для лабораторного исследования является мазок из носоглотки и/или ротоглотки.</a:t>
            </a:r>
          </a:p>
          <a:p>
            <a:r>
              <a:rPr lang="ru-RU" dirty="0" smtClean="0"/>
              <a:t>- </a:t>
            </a:r>
            <a:r>
              <a:rPr lang="ru-RU" dirty="0"/>
              <a:t>материал для исследования – мазок из глотки, при наличии – мокрота или аспират из дыхательных </a:t>
            </a:r>
            <a:r>
              <a:rPr lang="ru-RU" dirty="0" smtClean="0"/>
              <a:t>путей -промывные воды бронхов, полученные при </a:t>
            </a:r>
            <a:r>
              <a:rPr lang="ru-RU" dirty="0" err="1" smtClean="0"/>
              <a:t>фибробронхоскопии</a:t>
            </a:r>
            <a:r>
              <a:rPr lang="ru-RU" dirty="0" smtClean="0"/>
              <a:t> (бронхоальвеолярный </a:t>
            </a:r>
            <a:r>
              <a:rPr lang="ru-RU" dirty="0" err="1" smtClean="0"/>
              <a:t>лаваж</a:t>
            </a:r>
            <a:r>
              <a:rPr lang="ru-RU" dirty="0" smtClean="0"/>
              <a:t>), (эндо)трахеальный, </a:t>
            </a:r>
            <a:r>
              <a:rPr lang="ru-RU" dirty="0" err="1" smtClean="0"/>
              <a:t>назофарингеальный</a:t>
            </a:r>
            <a:r>
              <a:rPr lang="ru-RU" dirty="0" smtClean="0"/>
              <a:t> аспират, мокрота, </a:t>
            </a:r>
            <a:r>
              <a:rPr lang="ru-RU" dirty="0" err="1" smtClean="0"/>
              <a:t>биопсийный</a:t>
            </a:r>
            <a:r>
              <a:rPr lang="ru-RU" dirty="0" smtClean="0"/>
              <a:t> или </a:t>
            </a:r>
            <a:r>
              <a:rPr lang="ru-RU" dirty="0" err="1" smtClean="0"/>
              <a:t>аутопсийный</a:t>
            </a:r>
            <a:r>
              <a:rPr lang="ru-RU" dirty="0" smtClean="0"/>
              <a:t> материал легких, цельная кровь, сыворотка, моча.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1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Рибавирин</a:t>
            </a:r>
            <a:r>
              <a:rPr lang="ru-RU" b="1" dirty="0"/>
              <a:t>: </a:t>
            </a:r>
            <a:r>
              <a:rPr lang="ru-RU" dirty="0"/>
              <a:t>по 0,2 г (200 мг) 2-4 р. в день 1-2 недели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Лопинавир</a:t>
            </a:r>
            <a:r>
              <a:rPr lang="ru-RU" b="1" dirty="0" smtClean="0"/>
              <a:t>/</a:t>
            </a:r>
            <a:r>
              <a:rPr lang="ru-RU" b="1" dirty="0" err="1" smtClean="0"/>
              <a:t>Ритонавир</a:t>
            </a:r>
            <a:r>
              <a:rPr lang="ru-RU" b="1" dirty="0" smtClean="0"/>
              <a:t>: </a:t>
            </a:r>
            <a:r>
              <a:rPr lang="ru-RU" dirty="0"/>
              <a:t>400 мг </a:t>
            </a:r>
            <a:r>
              <a:rPr lang="ru-RU" dirty="0" err="1"/>
              <a:t>лопинавира</a:t>
            </a:r>
            <a:r>
              <a:rPr lang="ru-RU" dirty="0"/>
              <a:t>/100 мг </a:t>
            </a:r>
            <a:r>
              <a:rPr lang="ru-RU" dirty="0" err="1"/>
              <a:t>ритонавира</a:t>
            </a:r>
            <a:r>
              <a:rPr lang="ru-RU" dirty="0"/>
              <a:t> назначаются каждые 12 часов в течение 14 дней в </a:t>
            </a:r>
            <a:r>
              <a:rPr lang="ru-RU" dirty="0" err="1"/>
              <a:t>таблетированной</a:t>
            </a:r>
            <a:r>
              <a:rPr lang="ru-RU" dirty="0"/>
              <a:t> форме. </a:t>
            </a:r>
          </a:p>
          <a:p>
            <a:r>
              <a:rPr lang="ru-RU" b="1" dirty="0"/>
              <a:t>Рекомбинантный интерферон бета-1</a:t>
            </a:r>
            <a:r>
              <a:rPr lang="en-US" b="1" dirty="0" smtClean="0"/>
              <a:t>b</a:t>
            </a:r>
            <a:r>
              <a:rPr lang="ru-RU" b="1" dirty="0" smtClean="0"/>
              <a:t>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0.25 мг/мл (8 млн МЕ) подкожно в течение 14 дней (всего 7 инъекций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Умифеновир200мг  4 раза </a:t>
            </a:r>
            <a:r>
              <a:rPr lang="ru-RU" i="1" dirty="0">
                <a:solidFill>
                  <a:srgbClr val="C00000"/>
                </a:solidFill>
              </a:rPr>
              <a:t>	</a:t>
            </a:r>
            <a:r>
              <a:rPr lang="ru-RU" i="1" dirty="0" smtClean="0">
                <a:solidFill>
                  <a:srgbClr val="C00000"/>
                </a:solidFill>
              </a:rPr>
              <a:t>в день 5-10 дней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62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352928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/>
              </a:rPr>
              <a:t>Показания для перевода пациента с </a:t>
            </a:r>
            <a:r>
              <a:rPr lang="ru-RU" sz="3200" dirty="0" err="1">
                <a:solidFill>
                  <a:srgbClr val="C00000"/>
                </a:solidFill>
                <a:latin typeface="Times New Roman"/>
              </a:rPr>
              <a:t>коронавирусной</a:t>
            </a:r>
            <a:r>
              <a:rPr lang="ru-RU" sz="3200" dirty="0">
                <a:solidFill>
                  <a:srgbClr val="C00000"/>
                </a:solidFill>
                <a:latin typeface="Times New Roman"/>
              </a:rPr>
              <a:t> инфекцией на ИВЛ при ОДН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476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Абсолютные: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Остановка дыхания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Нарушение сознания (сопор, кома), психомоторное возбуждение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Нестабильная гемодинамика (АД </a:t>
            </a:r>
            <a:r>
              <a:rPr lang="ru-RU" dirty="0" err="1" smtClean="0"/>
              <a:t>сист</a:t>
            </a:r>
            <a:r>
              <a:rPr lang="ru-RU" dirty="0" smtClean="0"/>
              <a:t>.&lt; </a:t>
            </a:r>
            <a:r>
              <a:rPr lang="ru-RU" dirty="0"/>
              <a:t>70 мм </a:t>
            </a:r>
            <a:r>
              <a:rPr lang="ru-RU" dirty="0" err="1"/>
              <a:t>рт.ст</a:t>
            </a:r>
            <a:r>
              <a:rPr lang="ru-RU" dirty="0"/>
              <a:t>., ЧСС &lt; 50/мин)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Относительные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ЧДД &gt;35/мин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РаО2/FiО2&lt; 150 мм </a:t>
            </a:r>
            <a:r>
              <a:rPr lang="ru-RU" dirty="0" err="1"/>
              <a:t>рт.ст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Повышение РаСО2&gt; 20% от исходного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58711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37" y="57923"/>
            <a:ext cx="7886700" cy="807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личной профилактики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865251"/>
            <a:ext cx="83873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посещать территории (города, районы, провинции), где регистрируются случаи заболевания, вызванные новым коронавирусом (2019-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поездок на эндемичные территории: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посещать: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рынки, где продаются животные и морепродукты (живые или мертвые),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зоопарки,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культурно-массовые мероприятия с привлечением животных;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Избегать контакта с людьми с симптомами заболевания  (кашель или лихорадка);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Использовать средства защиты органов дыхания (медицинские маски);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 можно чаще  мыть руки с мылом;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невозможности вымыть руки необходимо использовать дезинфицирующие салфетки;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первых признаках заболевания обращаться за медицинской помощью в лечебные организации, не допускать самолечения;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 обращении за медицинской помощью на территории Российской Федерации информировать медицинский персонал о времени и месте пребывания в зарубежных поездках.</a:t>
            </a:r>
          </a:p>
        </p:txBody>
      </p:sp>
    </p:spTree>
    <p:extLst>
      <p:ext uri="{BB962C8B-B14F-4D97-AF65-F5344CB8AC3E}">
        <p14:creationId xmlns:p14="http://schemas.microsoft.com/office/powerpoint/2010/main" val="417281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Медикаментозная профилактика </a:t>
            </a:r>
            <a:r>
              <a:rPr lang="ru-RU" b="1" dirty="0" err="1">
                <a:solidFill>
                  <a:srgbClr val="C00000"/>
                </a:solidFill>
              </a:rPr>
              <a:t>коронавирусной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инфекции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медикаментозная профилактика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подразумевает назначение лекарственных средств, оказывающих неспецифическое противовирусное действие.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всем лицам, контактировавшим с больными с подтвержденной или предполагаемой 2019-nCoV инфекцией.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профилактика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проводится в первые 48 часов после контакта с больным. Сроки назначения медикаментозной профилактики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устанавливаются в пределах предполагаемого инкубационного периода (14 суток) с момента последнего контакта с источником инфекции.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 профилактической целью лекарственных средств должно проводиться строго по назначению врача и под его контролем</a:t>
            </a:r>
          </a:p>
        </p:txBody>
      </p:sp>
    </p:spTree>
    <p:extLst>
      <p:ext uri="{BB962C8B-B14F-4D97-AF65-F5344CB8AC3E}">
        <p14:creationId xmlns:p14="http://schemas.microsoft.com/office/powerpoint/2010/main" val="45083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764704"/>
            <a:ext cx="500380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white"/>
                </a:solidFill>
                <a:latin typeface="Calibri" charset="0"/>
                <a:ea typeface="ＭＳ Ｐゴシック" charset="0"/>
              </a:rPr>
              <a:t>Клинические проявления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1340768"/>
            <a:ext cx="5364163" cy="360362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ЛИХОРАДКА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1772816"/>
            <a:ext cx="5435600" cy="431800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ИНТОКСИКАЦИЯ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-247" y="2276872"/>
            <a:ext cx="5508625" cy="431800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КАТАРАЛЬНЫЕ  СИМПТОМЫ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2852936"/>
            <a:ext cx="5184775" cy="360363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ГЕМОРРАГИЧЕСКИЙ СИНДРОМ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0" y="3284984"/>
            <a:ext cx="2411413" cy="433388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ОТЁК МОЗГА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724128" y="1340768"/>
            <a:ext cx="14398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A14"/>
                </a:solidFill>
              </a:rPr>
              <a:t>80</a:t>
            </a:r>
            <a:r>
              <a:rPr lang="en-US" sz="2400" b="1" dirty="0">
                <a:solidFill>
                  <a:srgbClr val="000A14"/>
                </a:solidFill>
              </a:rPr>
              <a:t>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0" y="3789040"/>
            <a:ext cx="5436096" cy="431800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ОТЁК ЛЁГКИХ, ВИРУСНАЯ ПНЕВМОНИЯ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5795" y="4653136"/>
            <a:ext cx="4465638" cy="720725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БАКТЕРИАЛЬНЫЕ ПОРАЖЕНИЯ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ДЫХАТЕЛЬНЫХ ПУТЕЙ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971600" y="5517232"/>
            <a:ext cx="4535487" cy="287337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СИНУСИТЫ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971600" y="5949280"/>
            <a:ext cx="4464050" cy="360362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БАКТЕРИАЛЬНАЯ ПНЕВМОНИЯ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580112" y="764704"/>
            <a:ext cx="1476375" cy="504825"/>
          </a:xfrm>
          <a:prstGeom prst="roundRect">
            <a:avLst>
              <a:gd name="adj" fmla="val 16667"/>
            </a:avLst>
          </a:prstGeom>
          <a:solidFill>
            <a:srgbClr val="7BA79D"/>
          </a:solidFill>
          <a:ln w="47625" cmpd="dbl">
            <a:solidFill>
              <a:schemeClr val="bg1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Calibri" charset="0"/>
                <a:ea typeface="ＭＳ Ｐゴシック" charset="-128"/>
              </a:rPr>
              <a:t>ГРИПП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667625" y="764704"/>
            <a:ext cx="1476375" cy="504825"/>
          </a:xfrm>
          <a:prstGeom prst="roundRect">
            <a:avLst>
              <a:gd name="adj" fmla="val 16667"/>
            </a:avLst>
          </a:prstGeom>
          <a:solidFill>
            <a:srgbClr val="7BA79D"/>
          </a:solidFill>
          <a:ln w="47625" cmpd="dbl">
            <a:solidFill>
              <a:schemeClr val="bg1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Calibri" charset="0"/>
                <a:ea typeface="ＭＳ Ｐゴシック" charset="-128"/>
              </a:rPr>
              <a:t>ОРВИ: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7704137" y="3861048"/>
            <a:ext cx="1439863" cy="360362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ea typeface="ＭＳ Ｐゴシック" charset="-128"/>
              </a:rPr>
              <a:t>---</a:t>
            </a:r>
            <a:endParaRPr lang="ru-RU" sz="2400" b="1" dirty="0">
              <a:solidFill>
                <a:srgbClr val="000A14"/>
              </a:solidFill>
              <a:ea typeface="ＭＳ Ｐゴシック" charset="-128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7704137" y="2852936"/>
            <a:ext cx="1439863" cy="358775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ea typeface="ＭＳ Ｐゴシック" charset="-128"/>
              </a:rPr>
              <a:t>---</a:t>
            </a:r>
            <a:endParaRPr lang="ru-RU" sz="2400" b="1" dirty="0">
              <a:solidFill>
                <a:srgbClr val="000A14"/>
              </a:solidFill>
              <a:ea typeface="ＭＳ Ｐゴシック" charset="-128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704137" y="2348880"/>
            <a:ext cx="1439863" cy="360363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100%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672176" y="1844824"/>
            <a:ext cx="1439863" cy="360363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60%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704137" y="1340768"/>
            <a:ext cx="1439863" cy="360362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40%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7668344" y="5517232"/>
            <a:ext cx="1443621" cy="360362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Tw Cen MT" charset="0"/>
                <a:ea typeface="ＭＳ Ｐゴシック" charset="-128"/>
              </a:rPr>
              <a:t>&lt;</a:t>
            </a: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20%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7704137" y="4797152"/>
            <a:ext cx="1439863" cy="647700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40%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5724128" y="4797152"/>
            <a:ext cx="151288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40%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5724128" y="5517232"/>
            <a:ext cx="1512888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20%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5724128" y="5949280"/>
            <a:ext cx="1512888" cy="287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20%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5652120" y="1772816"/>
            <a:ext cx="14398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A14"/>
                </a:solidFill>
              </a:rPr>
              <a:t>100</a:t>
            </a:r>
            <a:r>
              <a:rPr lang="en-US" sz="2400" b="1" dirty="0">
                <a:solidFill>
                  <a:srgbClr val="000A14"/>
                </a:solidFill>
              </a:rPr>
              <a:t>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5652120" y="2276872"/>
            <a:ext cx="14398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100%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5652120" y="2852936"/>
            <a:ext cx="1512888" cy="35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15%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5652120" y="3284984"/>
            <a:ext cx="1512888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&lt;20%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5652120" y="3789040"/>
            <a:ext cx="1512888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&lt;20%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7704137" y="3356992"/>
            <a:ext cx="1439863" cy="358775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ea typeface="ＭＳ Ｐゴシック" charset="-128"/>
              </a:rPr>
              <a:t>---</a:t>
            </a:r>
            <a:endParaRPr lang="ru-RU" sz="2400" b="1" dirty="0">
              <a:solidFill>
                <a:srgbClr val="000A14"/>
              </a:solidFill>
              <a:ea typeface="ＭＳ Ｐゴシック" charset="-128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7702550" y="5949280"/>
            <a:ext cx="1441450" cy="360362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Tw Cen MT" charset="0"/>
                <a:ea typeface="ＭＳ Ｐゴシック" charset="-128"/>
              </a:rPr>
              <a:t>&lt;</a:t>
            </a: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20%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22064" y="6381328"/>
            <a:ext cx="5435600" cy="360363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ДИСПЕПСИЯ</a:t>
            </a:r>
          </a:p>
        </p:txBody>
      </p:sp>
      <p:sp>
        <p:nvSpPr>
          <p:cNvPr id="18472" name="AutoShape 40"/>
          <p:cNvSpPr>
            <a:spLocks noChangeArrowheads="1"/>
          </p:cNvSpPr>
          <p:nvPr/>
        </p:nvSpPr>
        <p:spPr bwMode="auto">
          <a:xfrm>
            <a:off x="5724128" y="6453336"/>
            <a:ext cx="1512888" cy="287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&lt;</a:t>
            </a:r>
            <a:r>
              <a:rPr lang="ru-RU" sz="2400" b="1" dirty="0">
                <a:solidFill>
                  <a:srgbClr val="000A14"/>
                </a:solidFill>
              </a:rPr>
              <a:t>10</a:t>
            </a:r>
            <a:r>
              <a:rPr lang="en-US" sz="2400" b="1" dirty="0">
                <a:solidFill>
                  <a:srgbClr val="000A14"/>
                </a:solidFill>
              </a:rPr>
              <a:t>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214290"/>
            <a:ext cx="8715436" cy="400110"/>
          </a:xfrm>
          <a:prstGeom prst="rect">
            <a:avLst/>
          </a:prstGeom>
          <a:solidFill>
            <a:srgbClr val="0000CC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10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ea typeface="ＭＳ Ｐゴシック" charset="-128"/>
              </a:rPr>
              <a:t>КЛИНИЧЕСКИЕ ПРОЯВЛЕНИЯ ГРИППА И ОРВИ</a:t>
            </a:r>
            <a:endParaRPr lang="ru-RU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15871" y="4293096"/>
            <a:ext cx="5435600" cy="360363"/>
          </a:xfrm>
          <a:prstGeom prst="flowChartAlternateProcess">
            <a:avLst/>
          </a:prstGeom>
          <a:solidFill>
            <a:schemeClr val="accent2"/>
          </a:solidFill>
          <a:ln w="47625" cmpd="dbl">
            <a:solidFill>
              <a:schemeClr val="bg1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РЕСПИРАТОРНЫЙ ДИСТРЕСС-СИНДРОМ</a:t>
            </a: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>
            <a:off x="5724128" y="4365104"/>
            <a:ext cx="1512888" cy="287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</a:rPr>
              <a:t>&lt;20%</a:t>
            </a:r>
            <a:endParaRPr lang="ru-RU" sz="2400" b="1" dirty="0">
              <a:solidFill>
                <a:srgbClr val="000A14"/>
              </a:solidFill>
            </a:endParaRPr>
          </a:p>
        </p:txBody>
      </p:sp>
      <p:sp>
        <p:nvSpPr>
          <p:cNvPr id="39" name="AutoShape 43"/>
          <p:cNvSpPr>
            <a:spLocks noChangeArrowheads="1"/>
          </p:cNvSpPr>
          <p:nvPr/>
        </p:nvSpPr>
        <p:spPr bwMode="auto">
          <a:xfrm>
            <a:off x="7704137" y="4365104"/>
            <a:ext cx="1439863" cy="333375"/>
          </a:xfrm>
          <a:prstGeom prst="roundRect">
            <a:avLst>
              <a:gd name="adj" fmla="val 16667"/>
            </a:avLst>
          </a:prstGeom>
          <a:solidFill>
            <a:srgbClr val="D8DACD"/>
          </a:solidFill>
          <a:ln w="10000">
            <a:solidFill>
              <a:srgbClr val="A5AB81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latin typeface="Tw Cen MT" charset="0"/>
                <a:ea typeface="ＭＳ Ｐゴシック" charset="-128"/>
              </a:rPr>
              <a:t>&lt;&lt;</a:t>
            </a:r>
            <a:r>
              <a:rPr lang="en-US" sz="2400" b="1" dirty="0">
                <a:solidFill>
                  <a:srgbClr val="000A14"/>
                </a:solidFill>
                <a:latin typeface="Calibri" charset="0"/>
                <a:ea typeface="ＭＳ Ｐゴシック" charset="-128"/>
              </a:rPr>
              <a:t>20%</a:t>
            </a:r>
            <a:endParaRPr lang="ru-RU" sz="2400" b="1" dirty="0">
              <a:solidFill>
                <a:srgbClr val="000A1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7675833" y="6497638"/>
            <a:ext cx="1439863" cy="360362"/>
          </a:xfrm>
          <a:prstGeom prst="roundRect">
            <a:avLst>
              <a:gd name="adj" fmla="val 16667"/>
            </a:avLst>
          </a:prstGeom>
          <a:solidFill>
            <a:srgbClr val="CBD9D5"/>
          </a:solidFill>
          <a:ln w="10000">
            <a:solidFill>
              <a:srgbClr val="7BA79D"/>
            </a:solidFill>
            <a:round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A14"/>
                </a:solidFill>
                <a:ea typeface="ＭＳ Ｐゴシック" charset="-128"/>
              </a:rPr>
              <a:t>---</a:t>
            </a:r>
            <a:endParaRPr lang="ru-RU" sz="2400" b="1" dirty="0">
              <a:solidFill>
                <a:srgbClr val="000A14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900175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/>
        </p:nvSpPr>
        <p:spPr bwMode="auto">
          <a:xfrm>
            <a:off x="915988" y="549275"/>
            <a:ext cx="82280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12801" rIns="0" bIns="0" anchor="b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4617B"/>
                </a:solidFill>
                <a:latin typeface="Calibri" charset="0"/>
              </a:rPr>
              <a:t>Сезон 2014-2015: грипп В </a:t>
            </a:r>
          </a:p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4617B"/>
                </a:solidFill>
                <a:latin typeface="Calibri" charset="0"/>
              </a:rPr>
              <a:t>(</a:t>
            </a:r>
            <a:r>
              <a:rPr lang="en-US" sz="3200" b="1" dirty="0">
                <a:solidFill>
                  <a:srgbClr val="04617B"/>
                </a:solidFill>
                <a:latin typeface="Calibri" charset="0"/>
              </a:rPr>
              <a:t>50</a:t>
            </a:r>
            <a:r>
              <a:rPr lang="ru-RU" sz="3200" b="1" dirty="0">
                <a:solidFill>
                  <a:srgbClr val="04617B"/>
                </a:solidFill>
                <a:latin typeface="Calibri" charset="0"/>
              </a:rPr>
              <a:t> случаев)</a:t>
            </a:r>
          </a:p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rgbClr val="04617B"/>
              </a:solidFill>
              <a:latin typeface="Calibri" charset="0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42300" cy="2159000"/>
          </a:xfrm>
        </p:spPr>
        <p:txBody>
          <a:bodyPr/>
          <a:lstStyle/>
          <a:p>
            <a:pPr>
              <a:buFont typeface="Wingdings" charset="0"/>
              <a:buChar char="ü"/>
            </a:pPr>
            <a:r>
              <a:rPr lang="ru-RU" sz="2000">
                <a:latin typeface="Constantia" charset="0"/>
              </a:rPr>
              <a:t>Течение заболевания у 40% больных характеризовалось афебрильным продромальным периодом в течение 2-3 дней либо волнообразным течением</a:t>
            </a:r>
          </a:p>
          <a:p>
            <a:pPr>
              <a:buFont typeface="Wingdings" charset="0"/>
              <a:buChar char="ü"/>
            </a:pPr>
            <a:r>
              <a:rPr lang="ru-RU" sz="2000">
                <a:latin typeface="Constantia" charset="0"/>
              </a:rPr>
              <a:t>В 24% случаев грипп В сопровождался диареей</a:t>
            </a:r>
            <a:r>
              <a:rPr lang="en-US" sz="2000">
                <a:latin typeface="Constantia" charset="0"/>
              </a:rPr>
              <a:t> (12 </a:t>
            </a:r>
            <a:r>
              <a:rPr lang="ru-RU" sz="2000">
                <a:latin typeface="Constantia" charset="0"/>
              </a:rPr>
              <a:t>пациентов)</a:t>
            </a:r>
          </a:p>
          <a:p>
            <a:pPr>
              <a:buFont typeface="Wingdings" charset="0"/>
              <a:buChar char="ü"/>
            </a:pPr>
            <a:r>
              <a:rPr lang="ru-RU" sz="2000">
                <a:latin typeface="Constantia" charset="0"/>
              </a:rPr>
              <a:t>В 16% случаев ошибочный диагноз при поступлении: ОКИ  (8 больных) </a:t>
            </a:r>
          </a:p>
          <a:p>
            <a:pPr>
              <a:buFont typeface="Wingdings" charset="0"/>
              <a:buChar char="ü"/>
            </a:pPr>
            <a:r>
              <a:rPr lang="ru-RU" sz="2000">
                <a:latin typeface="Constantia" charset="0"/>
              </a:rPr>
              <a:t>Диарея наблюдалась у женщин старше 40 лет, и у 26-летней беременной наркозависимой, у всех наблюдалась лейкопения, в 83%  - выявлялись </a:t>
            </a:r>
            <a:r>
              <a:rPr lang="en-US" sz="2000">
                <a:latin typeface="Constantia" charset="0"/>
              </a:rPr>
              <a:t>Rg </a:t>
            </a:r>
            <a:r>
              <a:rPr lang="ru-RU" sz="2000">
                <a:latin typeface="Constantia" charset="0"/>
              </a:rPr>
              <a:t>признаки бронхопневмонии</a:t>
            </a:r>
            <a:endParaRPr lang="en-US" sz="2000">
              <a:latin typeface="Constantia" charset="0"/>
            </a:endParaRPr>
          </a:p>
          <a:p>
            <a:pPr>
              <a:buFont typeface="Wingdings" charset="0"/>
              <a:buChar char="ü"/>
            </a:pPr>
            <a:endParaRPr lang="ru-RU" sz="2000">
              <a:latin typeface="Constantia" charset="0"/>
            </a:endParaRPr>
          </a:p>
          <a:p>
            <a:pPr>
              <a:buFont typeface="Wingdings" charset="0"/>
              <a:buChar char="ü"/>
            </a:pPr>
            <a:r>
              <a:rPr lang="ru-RU" sz="2000">
                <a:latin typeface="Constantia" charset="0"/>
              </a:rPr>
              <a:t>Наши данные согласуются результатами исследования ученых из Японии, наблюдавших в 1999-2001 гг. диарею у 26% больных гриппом В и только у 6% у больных гриппом А (всего в исследование было включено 193 взрослых пациента)</a:t>
            </a:r>
            <a:endParaRPr lang="en-US" sz="2000">
              <a:latin typeface="Constantia" charset="0"/>
            </a:endParaRPr>
          </a:p>
          <a:p>
            <a:pPr>
              <a:buFont typeface="Wingdings" charset="0"/>
              <a:buChar char="ü"/>
            </a:pPr>
            <a:endParaRPr lang="ru-RU" sz="2000">
              <a:latin typeface="Constantia" charset="0"/>
            </a:endParaRPr>
          </a:p>
        </p:txBody>
      </p:sp>
      <p:pic>
        <p:nvPicPr>
          <p:cNvPr id="35843" name="Picture 6" descr="16-13102G3561O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43538"/>
            <a:ext cx="15541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116013" y="4365625"/>
            <a:ext cx="640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0000FF"/>
                </a:solidFill>
              </a:rPr>
              <a:t>Pshenichnaya, N., </a:t>
            </a:r>
            <a:r>
              <a:rPr lang="en-US" sz="1000" i="1" dirty="0" err="1">
                <a:solidFill>
                  <a:srgbClr val="0000FF"/>
                </a:solidFill>
              </a:rPr>
              <a:t>Usatkin</a:t>
            </a:r>
            <a:r>
              <a:rPr lang="en-US" sz="1000" i="1" dirty="0">
                <a:solidFill>
                  <a:srgbClr val="0000FF"/>
                </a:solidFill>
              </a:rPr>
              <a:t>, A., </a:t>
            </a:r>
            <a:r>
              <a:rPr lang="en-US" sz="1000" i="1" dirty="0" err="1">
                <a:solidFill>
                  <a:srgbClr val="0000FF"/>
                </a:solidFill>
              </a:rPr>
              <a:t>Shmaylenko</a:t>
            </a:r>
            <a:r>
              <a:rPr lang="en-US" sz="1000" i="1" dirty="0">
                <a:solidFill>
                  <a:srgbClr val="0000FF"/>
                </a:solidFill>
              </a:rPr>
              <a:t>, O.</a:t>
            </a:r>
            <a:r>
              <a:rPr lang="ru-RU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Diarrhea in adult patients with influenza B International Journal of Infectious Diseases , Volume 45 , 452 - 453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/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charset="0"/>
              </a:rPr>
              <a:t>      ГРИПП В и диарея</a:t>
            </a:r>
          </a:p>
        </p:txBody>
      </p:sp>
      <p:sp>
        <p:nvSpPr>
          <p:cNvPr id="35846" name="TextBox 14"/>
          <p:cNvSpPr txBox="1">
            <a:spLocks noChangeArrowheads="1"/>
          </p:cNvSpPr>
          <p:nvPr/>
        </p:nvSpPr>
        <p:spPr bwMode="auto">
          <a:xfrm>
            <a:off x="1116013" y="6092825"/>
            <a:ext cx="525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srgbClr val="0000FF"/>
                </a:solidFill>
              </a:rPr>
              <a:t>Kaji M, Watanabe A, Aizawa H: Differences in clinical features between influenza A H1N1, A H3N2, and B in adult patients.</a:t>
            </a:r>
            <a:r>
              <a:rPr lang="ru-RU" sz="1000" i="1">
                <a:solidFill>
                  <a:srgbClr val="0000FF"/>
                </a:solidFill>
              </a:rPr>
              <a:t> </a:t>
            </a:r>
            <a:r>
              <a:rPr lang="en-US" sz="1000" i="1">
                <a:solidFill>
                  <a:srgbClr val="0000FF"/>
                </a:solidFill>
              </a:rPr>
              <a:t>Respirology 2003, 8(2):231-233. </a:t>
            </a:r>
          </a:p>
        </p:txBody>
      </p:sp>
    </p:spTree>
    <p:extLst>
      <p:ext uri="{BB962C8B-B14F-4D97-AF65-F5344CB8AC3E}">
        <p14:creationId xmlns:p14="http://schemas.microsoft.com/office/powerpoint/2010/main" val="271878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419100"/>
            <a:ext cx="8228013" cy="723900"/>
          </a:xfrm>
        </p:spPr>
        <p:txBody>
          <a:bodyPr tIns="12801"/>
          <a:lstStyle/>
          <a:p>
            <a:pPr eaLnBrk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3200" b="1">
                <a:latin typeface="Calibri" charset="0"/>
              </a:rPr>
              <a:t>Несколько случаев сыпи, ассоциированной с вирусом гриппа типа В, у школьников </a:t>
            </a:r>
            <a:r>
              <a:rPr lang="ru-RU" sz="1400" b="1">
                <a:latin typeface="Calibri" charset="0"/>
              </a:rPr>
              <a:t>(Канада, Британская Колумбия, 2014)</a:t>
            </a:r>
            <a:endParaRPr lang="en-GB" sz="1400" b="1">
              <a:latin typeface="Calibri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32416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7950" y="6237288"/>
            <a:ext cx="892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9620" rIns="81639" bIns="4082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 Skowronski et al. (2015) Case series of rash associated with influenza B in school children.</a:t>
            </a:r>
            <a:r>
              <a:rPr lang="en-GB" sz="1000" b="1">
                <a:solidFill>
                  <a:srgbClr val="000000"/>
                </a:solidFill>
              </a:rPr>
              <a:t>Influenza and Other Respiratory Viruses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prstClr val="black"/>
                </a:solidFill>
                <a:hlinkClick r:id="rId5"/>
              </a:rPr>
              <a:t>Volume 9, Issue 1, </a:t>
            </a:r>
            <a:r>
              <a:rPr lang="en-GB" sz="1000">
                <a:solidFill>
                  <a:prstClr val="black"/>
                </a:solidFill>
              </a:rPr>
              <a:t>pages 32-37, 10 NOV 2014 DOI: 10.1111/irv.12296</a:t>
            </a:r>
            <a:br>
              <a:rPr lang="en-GB" sz="1000">
                <a:solidFill>
                  <a:prstClr val="black"/>
                </a:solidFill>
              </a:rPr>
            </a:br>
            <a:r>
              <a:rPr lang="en-GB" sz="1000">
                <a:solidFill>
                  <a:prstClr val="black"/>
                </a:solidFill>
                <a:hlinkClick r:id="rId6"/>
              </a:rPr>
              <a:t>http://onlinelibrary.wiley.com/doi/10.1111/irv.12296/full#irv12296-fig-0001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539750" y="1341438"/>
            <a:ext cx="34099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B/Yamagata-lineage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B/Massachusetts/02/2012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На 3-й день от начала болезни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эритематозная и макуло-папуллезная сыпь,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начиналась с лица и рук с последующем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распространением на ладони, туловище,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нижние конечности, стопы.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Сопровождалась слезотечением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Фотофобией, держалась 9 дней.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Связь сыпи с приемом с пищевой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медикаментозной аллергией не установлена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285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2876" y="779641"/>
            <a:ext cx="8456563" cy="5241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246" y="5613433"/>
            <a:ext cx="8198558" cy="510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четырех </a:t>
            </a:r>
            <a:r>
              <a:rPr lang="ru-RU" dirty="0" err="1" smtClean="0">
                <a:solidFill>
                  <a:schemeClr val="tx1"/>
                </a:solidFill>
              </a:rPr>
              <a:t>коронавирусов</a:t>
            </a:r>
            <a:r>
              <a:rPr lang="ru-RU" dirty="0" smtClean="0">
                <a:solidFill>
                  <a:schemeClr val="tx1"/>
                </a:solidFill>
              </a:rPr>
              <a:t> (HCoV-229E, -OC43, -NL63 и -HKU1)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87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8" y="6328370"/>
            <a:ext cx="264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dirty="0" err="1">
                <a:solidFill>
                  <a:prstClr val="black"/>
                </a:solidFill>
              </a:rPr>
              <a:t>Peiris</a:t>
            </a:r>
            <a:r>
              <a:rPr lang="en-GB" i="1" dirty="0">
                <a:solidFill>
                  <a:prstClr val="black"/>
                </a:solidFill>
              </a:rPr>
              <a:t> et al., Nature medicine,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en-GB" i="1" dirty="0">
                <a:solidFill>
                  <a:prstClr val="black"/>
                </a:solidFill>
              </a:rPr>
              <a:t>2005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711" y="235739"/>
            <a:ext cx="620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prstClr val="black"/>
                </a:solidFill>
              </a:rPr>
              <a:t>Коронавирусы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GB" sz="3600" dirty="0">
                <a:solidFill>
                  <a:prstClr val="black"/>
                </a:solidFill>
              </a:rPr>
              <a:t>– </a:t>
            </a:r>
            <a:r>
              <a:rPr lang="ru-RU" sz="3600" dirty="0">
                <a:solidFill>
                  <a:prstClr val="black"/>
                </a:solidFill>
              </a:rPr>
              <a:t>схема строения вириона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1980" y="1457698"/>
            <a:ext cx="45796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Сферические частицы диаметром 120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 вириона содержит булавовидные отростки  (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spike)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 оболочки 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Мембранный белок 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Нуклеокапсидный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 +РНК длиной примерно 30000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+РНК содержит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и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последовательность.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0BB063-7420-41CA-B938-670B9C0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6" r="9403" b="6091"/>
          <a:stretch/>
        </p:blipFill>
        <p:spPr>
          <a:xfrm>
            <a:off x="320042" y="1899920"/>
            <a:ext cx="4091938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-49211"/>
            <a:ext cx="7886700" cy="9268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Вирус </a:t>
            </a:r>
            <a:r>
              <a:rPr lang="en-GB" sz="3600" dirty="0">
                <a:latin typeface="+mn-lt"/>
              </a:rPr>
              <a:t>2019-nCoV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827" y="980731"/>
            <a:ext cx="5200882" cy="5352341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обнаружен на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оптовом рынке морепродуктов (в продаже змеи, летучие мыши и пр.);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зоонозную природу (по неподтвержденным данным – заражение вирусом летучих мышей (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либо вариантом вируса летучих мышей и змей (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 W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J Medical Virology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(рецептор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ангиотензинпревращающего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фермента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рецептор для входа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в клетках легочного альвеолярного эпителия,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энтероцитах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тонкой кишки, в эндотелиальных клетках артерий и вен.</a:t>
            </a:r>
          </a:p>
          <a:p>
            <a:pPr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имеет низкую устойчивость 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патогенности.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" y="1947049"/>
            <a:ext cx="2622947" cy="340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811" y="5611005"/>
            <a:ext cx="357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 dirty="0">
                <a:solidFill>
                  <a:prstClr val="black"/>
                </a:solidFill>
              </a:rPr>
              <a:t>Электронная микроскопия </a:t>
            </a:r>
            <a:r>
              <a:rPr lang="ru-RU" i="1">
                <a:solidFill>
                  <a:prstClr val="black"/>
                </a:solidFill>
              </a:rPr>
              <a:t>вируса 2019-</a:t>
            </a:r>
            <a:r>
              <a:rPr lang="en-GB" i="1" dirty="0" err="1">
                <a:solidFill>
                  <a:prstClr val="black"/>
                </a:solidFill>
              </a:rPr>
              <a:t>nCoV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1472" y="7215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2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112" y="0"/>
            <a:ext cx="8185705" cy="69429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2019 novel coronavirus</a:t>
            </a:r>
            <a:r>
              <a:rPr lang="ru-RU" sz="2800" b="1" dirty="0">
                <a:solidFill>
                  <a:srgbClr val="000090"/>
                </a:solidFill>
              </a:rPr>
              <a:t> </a:t>
            </a:r>
            <a:r>
              <a:rPr lang="mr-IN" sz="2800" b="1" dirty="0">
                <a:solidFill>
                  <a:srgbClr val="000090"/>
                </a:solidFill>
              </a:rPr>
              <a:t>–</a:t>
            </a:r>
            <a:r>
              <a:rPr lang="ru-RU" sz="2800" b="1" dirty="0">
                <a:solidFill>
                  <a:srgbClr val="000090"/>
                </a:solidFill>
              </a:rPr>
              <a:t> Новый </a:t>
            </a:r>
            <a:r>
              <a:rPr lang="ru-RU" sz="2800" b="1" dirty="0" err="1">
                <a:solidFill>
                  <a:srgbClr val="000090"/>
                </a:solidFill>
              </a:rPr>
              <a:t>коронавирус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PHOTO-2020-01-21-05-34-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75" y="3749845"/>
            <a:ext cx="4670335" cy="2656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8" y="6604054"/>
            <a:ext cx="8067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90"/>
                </a:solidFill>
                <a:latin typeface="Arial" pitchFamily="34" charset="0"/>
                <a:ea typeface="ＭＳ Ｐゴシック" charset="-128"/>
              </a:rPr>
              <a:t>https://</a:t>
            </a:r>
            <a:r>
              <a:rPr lang="en-US" sz="1200" dirty="0" err="1">
                <a:solidFill>
                  <a:srgbClr val="000090"/>
                </a:solidFill>
                <a:latin typeface="Arial" pitchFamily="34" charset="0"/>
                <a:ea typeface="ＭＳ Ｐゴシック" charset="-128"/>
              </a:rPr>
              <a:t>www.cdc.gov</a:t>
            </a:r>
            <a:r>
              <a:rPr lang="en-US" sz="1200" dirty="0">
                <a:solidFill>
                  <a:srgbClr val="000090"/>
                </a:solidFill>
                <a:latin typeface="Arial" pitchFamily="34" charset="0"/>
                <a:ea typeface="ＭＳ Ｐゴシック" charset="-128"/>
              </a:rPr>
              <a:t>/coronavirus/2019-ncov/</a:t>
            </a:r>
            <a:r>
              <a:rPr lang="en-US" sz="1200" dirty="0" err="1">
                <a:solidFill>
                  <a:srgbClr val="000090"/>
                </a:solidFill>
                <a:latin typeface="Arial" pitchFamily="34" charset="0"/>
                <a:ea typeface="ＭＳ Ｐゴシック" charset="-128"/>
              </a:rPr>
              <a:t>summary.html</a:t>
            </a:r>
            <a:endParaRPr lang="en-US" sz="1200" dirty="0">
              <a:solidFill>
                <a:srgbClr val="00009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105" y="682483"/>
            <a:ext cx="8232450" cy="274416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dirty="0">
              <a:solidFill>
                <a:srgbClr val="00009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dirty="0">
              <a:solidFill>
                <a:srgbClr val="00009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700" dirty="0">
                <a:solidFill>
                  <a:srgbClr val="000090"/>
                </a:solidFill>
              </a:rPr>
              <a:t>Число заболевших в Китае приблизило к </a:t>
            </a:r>
            <a:r>
              <a:rPr lang="ru-RU" sz="1700" dirty="0" smtClean="0">
                <a:solidFill>
                  <a:srgbClr val="000090"/>
                </a:solidFill>
              </a:rPr>
              <a:t> </a:t>
            </a:r>
            <a:r>
              <a:rPr lang="en-US" sz="1700" dirty="0" smtClean="0">
                <a:solidFill>
                  <a:srgbClr val="000090"/>
                </a:solidFill>
              </a:rPr>
              <a:t>14380</a:t>
            </a:r>
            <a:r>
              <a:rPr lang="ru-RU" sz="1700" dirty="0" smtClean="0">
                <a:solidFill>
                  <a:srgbClr val="000090"/>
                </a:solidFill>
              </a:rPr>
              <a:t>(подтвержденные </a:t>
            </a:r>
            <a:r>
              <a:rPr lang="ru-RU" sz="1700" dirty="0">
                <a:solidFill>
                  <a:srgbClr val="000090"/>
                </a:solidFill>
              </a:rPr>
              <a:t>случаи) </a:t>
            </a:r>
            <a:r>
              <a:rPr lang="mr-IN" sz="1700" dirty="0">
                <a:solidFill>
                  <a:srgbClr val="000090"/>
                </a:solidFill>
              </a:rPr>
              <a:t>–</a:t>
            </a:r>
            <a:r>
              <a:rPr lang="ru-RU" sz="1700" dirty="0">
                <a:solidFill>
                  <a:srgbClr val="000090"/>
                </a:solidFill>
              </a:rPr>
              <a:t> </a:t>
            </a:r>
            <a:r>
              <a:rPr lang="ru-RU" sz="1700" dirty="0" err="1">
                <a:solidFill>
                  <a:srgbClr val="000090"/>
                </a:solidFill>
              </a:rPr>
              <a:t>Хубэй</a:t>
            </a:r>
            <a:r>
              <a:rPr lang="ru-RU" sz="1700" dirty="0">
                <a:solidFill>
                  <a:srgbClr val="000090"/>
                </a:solidFill>
              </a:rPr>
              <a:t>, Пекин, Шанхай</a:t>
            </a:r>
            <a:r>
              <a:rPr lang="en-US" sz="1700" dirty="0">
                <a:solidFill>
                  <a:srgbClr val="000090"/>
                </a:solidFill>
              </a:rPr>
              <a:t>,</a:t>
            </a:r>
            <a:r>
              <a:rPr lang="ru-RU" sz="1700" dirty="0">
                <a:solidFill>
                  <a:srgbClr val="000090"/>
                </a:solidFill>
              </a:rPr>
              <a:t> </a:t>
            </a:r>
            <a:r>
              <a:rPr lang="ru-RU" sz="1700" dirty="0" err="1">
                <a:solidFill>
                  <a:srgbClr val="000090"/>
                </a:solidFill>
              </a:rPr>
              <a:t>Шэньчжэнь</a:t>
            </a:r>
            <a:r>
              <a:rPr lang="ru-RU" sz="1700" dirty="0">
                <a:solidFill>
                  <a:srgbClr val="000090"/>
                </a:solidFill>
              </a:rPr>
              <a:t> и </a:t>
            </a:r>
            <a:r>
              <a:rPr lang="ru-RU" sz="1700" dirty="0" smtClean="0">
                <a:solidFill>
                  <a:srgbClr val="000090"/>
                </a:solidFill>
              </a:rPr>
              <a:t>др. (2110  чел. в тяжелом состоянии)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700" dirty="0" smtClean="0">
                <a:solidFill>
                  <a:srgbClr val="000090"/>
                </a:solidFill>
              </a:rPr>
              <a:t>Официально подтвержден завоз нового </a:t>
            </a:r>
            <a:r>
              <a:rPr lang="ru-RU" sz="1700" dirty="0" err="1" smtClean="0">
                <a:solidFill>
                  <a:srgbClr val="000090"/>
                </a:solidFill>
              </a:rPr>
              <a:t>коронавируса</a:t>
            </a:r>
            <a:r>
              <a:rPr lang="ru-RU" sz="1700" dirty="0" smtClean="0">
                <a:solidFill>
                  <a:srgbClr val="000090"/>
                </a:solidFill>
              </a:rPr>
              <a:t> в  15 странах: США, Японию,  Таиланд, Южную </a:t>
            </a:r>
            <a:r>
              <a:rPr lang="ru-RU" sz="1700" dirty="0" err="1" smtClean="0">
                <a:solidFill>
                  <a:srgbClr val="000090"/>
                </a:solidFill>
              </a:rPr>
              <a:t>Корею,в</a:t>
            </a:r>
            <a:r>
              <a:rPr lang="ru-RU" sz="1700" dirty="0" smtClean="0">
                <a:solidFill>
                  <a:srgbClr val="000090"/>
                </a:solidFill>
              </a:rPr>
              <a:t> Сингапуре, Австралии, Тайване, на </a:t>
            </a:r>
            <a:r>
              <a:rPr lang="ru-RU" sz="1700" dirty="0" err="1" smtClean="0">
                <a:solidFill>
                  <a:srgbClr val="000090"/>
                </a:solidFill>
              </a:rPr>
              <a:t>Филлипинах</a:t>
            </a:r>
            <a:r>
              <a:rPr lang="ru-RU" sz="1700" dirty="0" smtClean="0">
                <a:solidFill>
                  <a:srgbClr val="000090"/>
                </a:solidFill>
              </a:rPr>
              <a:t>, Франция, Германия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700" dirty="0" smtClean="0">
                <a:solidFill>
                  <a:srgbClr val="000090"/>
                </a:solidFill>
              </a:rPr>
              <a:t>305</a:t>
            </a:r>
            <a:r>
              <a:rPr lang="ru-RU" sz="1700" dirty="0" smtClean="0">
                <a:solidFill>
                  <a:srgbClr val="000090"/>
                </a:solidFill>
              </a:rPr>
              <a:t> </a:t>
            </a:r>
            <a:r>
              <a:rPr lang="ru-RU" sz="1700" dirty="0">
                <a:solidFill>
                  <a:srgbClr val="000090"/>
                </a:solidFill>
              </a:rPr>
              <a:t>летальных, ориентировочный </a:t>
            </a:r>
            <a:r>
              <a:rPr lang="en-US" sz="1700" dirty="0">
                <a:solidFill>
                  <a:srgbClr val="000090"/>
                </a:solidFill>
              </a:rPr>
              <a:t>% </a:t>
            </a:r>
            <a:r>
              <a:rPr lang="ru-RU" sz="1700" dirty="0">
                <a:solidFill>
                  <a:srgbClr val="000090"/>
                </a:solidFill>
              </a:rPr>
              <a:t>летальности </a:t>
            </a:r>
            <a:r>
              <a:rPr lang="ru-RU" sz="1700" dirty="0" smtClean="0">
                <a:solidFill>
                  <a:srgbClr val="000090"/>
                </a:solidFill>
              </a:rPr>
              <a:t> 2-3%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700" dirty="0" smtClean="0">
                <a:solidFill>
                  <a:srgbClr val="000090"/>
                </a:solidFill>
              </a:rPr>
              <a:t>Первичный </a:t>
            </a:r>
            <a:r>
              <a:rPr lang="ru-RU" sz="1700" dirty="0">
                <a:solidFill>
                  <a:srgbClr val="000090"/>
                </a:solidFill>
              </a:rPr>
              <a:t>источник (предположение) </a:t>
            </a:r>
            <a:r>
              <a:rPr lang="mr-IN" sz="1700" dirty="0">
                <a:solidFill>
                  <a:srgbClr val="000090"/>
                </a:solidFill>
              </a:rPr>
              <a:t>–</a:t>
            </a:r>
            <a:r>
              <a:rPr lang="ru-RU" sz="1700" dirty="0">
                <a:solidFill>
                  <a:srgbClr val="000090"/>
                </a:solidFill>
              </a:rPr>
              <a:t> рынок морепродуктов в  г. Ухань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700" dirty="0" smtClean="0">
                <a:solidFill>
                  <a:srgbClr val="000090"/>
                </a:solidFill>
              </a:rPr>
              <a:t>15 </a:t>
            </a:r>
            <a:r>
              <a:rPr lang="ru-RU" sz="1700" dirty="0">
                <a:solidFill>
                  <a:srgbClr val="000090"/>
                </a:solidFill>
              </a:rPr>
              <a:t>случаев заражения медработников, 2 вторичных  случая заражения (от человека к человеку</a:t>
            </a:r>
            <a:r>
              <a:rPr lang="ru-RU" sz="1700" dirty="0" smtClean="0">
                <a:solidFill>
                  <a:srgbClr val="000090"/>
                </a:solidFill>
              </a:rPr>
              <a:t>) в г. Ухань;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700" dirty="0" smtClean="0">
                <a:solidFill>
                  <a:srgbClr val="000090"/>
                </a:solidFill>
              </a:rPr>
              <a:t>Возраст 48-89 лет(средний возраст 41 год) </a:t>
            </a:r>
            <a:endParaRPr lang="ru-RU" sz="1700" dirty="0">
              <a:solidFill>
                <a:srgbClr val="00009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700" dirty="0">
              <a:solidFill>
                <a:srgbClr val="00009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105" y="3518191"/>
            <a:ext cx="4091166" cy="304122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0"/>
                </a:solidFill>
              </a:rPr>
              <a:t>1.Россия </a:t>
            </a:r>
            <a:r>
              <a:rPr lang="mr-IN" dirty="0">
                <a:solidFill>
                  <a:srgbClr val="000090"/>
                </a:solidFill>
              </a:rPr>
              <a:t>–</a:t>
            </a:r>
            <a:r>
              <a:rPr lang="ru-RU" dirty="0">
                <a:solidFill>
                  <a:srgbClr val="000090"/>
                </a:solidFill>
              </a:rPr>
              <a:t> завоз </a:t>
            </a:r>
            <a:r>
              <a:rPr lang="ru-RU" dirty="0" smtClean="0">
                <a:solidFill>
                  <a:srgbClr val="000090"/>
                </a:solidFill>
              </a:rPr>
              <a:t>2 случаев (граждане КНР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0"/>
                </a:solidFill>
              </a:rPr>
              <a:t>2. </a:t>
            </a:r>
            <a:r>
              <a:rPr lang="ru-RU" dirty="0">
                <a:solidFill>
                  <a:srgbClr val="000090"/>
                </a:solidFill>
              </a:rPr>
              <a:t>Рекомендуемые меры предосторожности при выявлении подозрительного случая: изоляция пациента,  медицинские маски, гигиена рук, респираторы </a:t>
            </a:r>
            <a:r>
              <a:rPr lang="en-US" dirty="0">
                <a:solidFill>
                  <a:srgbClr val="000090"/>
                </a:solidFill>
              </a:rPr>
              <a:t>N95, FFP2 </a:t>
            </a:r>
            <a:r>
              <a:rPr lang="ru-RU" dirty="0">
                <a:solidFill>
                  <a:srgbClr val="000090"/>
                </a:solidFill>
              </a:rPr>
              <a:t>при проведении процедур, связанных с генерацией аэрозоля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3733" y="5877272"/>
            <a:ext cx="3400269" cy="98072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0"/>
                </a:solidFill>
              </a:rPr>
              <a:t>Симптомы: лихорадка, кашель, одышка, слабость, развитие вирусной пневмонии, ОРДС, ОПН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60020" y="2"/>
            <a:ext cx="8695944" cy="126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 </a:t>
            </a:r>
            <a:endParaRPr lang="ru-RU" sz="36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4" y="3542301"/>
            <a:ext cx="7883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4" y="1433642"/>
            <a:ext cx="87245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</a:rPr>
              <a:t>Источник инфекции</a:t>
            </a:r>
            <a:r>
              <a:rPr lang="ru-RU" dirty="0">
                <a:solidFill>
                  <a:prstClr val="black"/>
                </a:solidFill>
              </a:rPr>
              <a:t>: не установлен (предполагается, что первые случаи заболевания были связаны с посещением  </a:t>
            </a:r>
            <a:r>
              <a:rPr lang="ru-RU" dirty="0" smtClean="0">
                <a:solidFill>
                  <a:prstClr val="black"/>
                </a:solidFill>
              </a:rPr>
              <a:t>рынка </a:t>
            </a:r>
            <a:r>
              <a:rPr lang="ru-RU" dirty="0">
                <a:solidFill>
                  <a:prstClr val="black"/>
                </a:solidFill>
              </a:rPr>
              <a:t>морепродуктов в г. Ухань, на котором продавались домашняя птица, 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змеи, летучие мыши и другие животные).</a:t>
            </a:r>
          </a:p>
          <a:p>
            <a:pPr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Природный резервуар</a:t>
            </a:r>
            <a:r>
              <a:rPr lang="ru-RU" dirty="0">
                <a:solidFill>
                  <a:prstClr val="black"/>
                </a:solidFill>
              </a:rPr>
              <a:t>: не установлен (2019-nCoV  является рекомбинантным вирусом между </a:t>
            </a:r>
            <a:r>
              <a:rPr lang="ru-RU" dirty="0" err="1">
                <a:solidFill>
                  <a:prstClr val="black"/>
                </a:solidFill>
              </a:rPr>
              <a:t>коронавирусом</a:t>
            </a:r>
            <a:r>
              <a:rPr lang="ru-RU" dirty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летучей мыши и </a:t>
            </a:r>
            <a:r>
              <a:rPr lang="ru-RU" dirty="0" err="1">
                <a:solidFill>
                  <a:prstClr val="black"/>
                </a:solidFill>
              </a:rPr>
              <a:t>коронавирусом</a:t>
            </a:r>
            <a:r>
              <a:rPr lang="ru-RU" dirty="0">
                <a:solidFill>
                  <a:prstClr val="black"/>
                </a:solidFill>
              </a:rPr>
              <a:t> неизвестного происхождения)</a:t>
            </a:r>
          </a:p>
          <a:p>
            <a:pPr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Пути передачи</a:t>
            </a:r>
            <a:r>
              <a:rPr lang="ru-RU" dirty="0">
                <a:solidFill>
                  <a:prstClr val="black"/>
                </a:solidFill>
              </a:rPr>
              <a:t>: воздушно-капельный, контактный. От человека к человеку вирус передается при тесном контакте (Примеры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офисе).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Инкубационный </a:t>
            </a:r>
            <a:r>
              <a:rPr lang="ru-RU" b="1" dirty="0">
                <a:solidFill>
                  <a:prstClr val="black"/>
                </a:solidFill>
              </a:rPr>
              <a:t>период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b="1" dirty="0">
                <a:solidFill>
                  <a:srgbClr val="FF0000"/>
                </a:solidFill>
              </a:rPr>
              <a:t>до 14 дней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Летальность</a:t>
            </a:r>
            <a:r>
              <a:rPr lang="ru-RU" dirty="0">
                <a:solidFill>
                  <a:prstClr val="black"/>
                </a:solidFill>
              </a:rPr>
              <a:t>: 3% 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9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2643" y="178192"/>
            <a:ext cx="7886700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202" y="1233959"/>
            <a:ext cx="7886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симптомы заболевания: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 (&gt;90%);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(сухой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 небольшим количеством мокроты) в 80 % случаев;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(55%);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-миалгии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(44%);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-ощущение заложенности в грудной клетке (&gt;20%),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тяжелая одышка развивается к 6-8-му дню от момента заражения. Также установлено, что среди первых симптомов могут быть головные боли (8%), кровохарканье (5%), диарея (3%), тошнота, рвота, сердцебиение. Данные симптомы в дебюте инфекции могут наблюдаться в отсутствии повышения температуры тела.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ринита.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2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варианты и проявления 2019-nCoV </a:t>
            </a:r>
            <a:r>
              <a:rPr lang="ru-RU" dirty="0" smtClean="0"/>
              <a:t>инфекции: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Острая респираторная вирусная инфекция легкого течения.</a:t>
            </a:r>
          </a:p>
          <a:p>
            <a:pPr marL="0" indent="0">
              <a:buNone/>
            </a:pPr>
            <a:r>
              <a:rPr lang="ru-RU" dirty="0"/>
              <a:t>2. Пневмония без дыхательной недостаточности.</a:t>
            </a:r>
          </a:p>
          <a:p>
            <a:pPr marL="0" indent="0">
              <a:buNone/>
            </a:pPr>
            <a:r>
              <a:rPr lang="ru-RU" dirty="0"/>
              <a:t>3. Пневмония с ОДН.</a:t>
            </a:r>
          </a:p>
          <a:p>
            <a:pPr marL="0" indent="0">
              <a:buNone/>
            </a:pPr>
            <a:r>
              <a:rPr lang="ru-RU" dirty="0"/>
              <a:t>4. ОРДС.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Сепсис.</a:t>
            </a:r>
          </a:p>
          <a:p>
            <a:pPr marL="0" indent="0">
              <a:buNone/>
            </a:pPr>
            <a:r>
              <a:rPr lang="ru-RU" dirty="0"/>
              <a:t>6. Септический (инфекционно-токсический) шок.</a:t>
            </a:r>
          </a:p>
          <a:p>
            <a:pPr marL="0" indent="0">
              <a:buNone/>
            </a:pPr>
            <a:r>
              <a:rPr lang="ru-RU" dirty="0"/>
              <a:t>Гипоксемия (снижение SpO2 менее 88%) развивается более чем у 30% пациентов.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Различают легкие, средние и тяжелые формы 2019-nCoV инфекции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среди больных </a:t>
            </a:r>
            <a:r>
              <a:rPr lang="ru-RU" b="1" i="1" dirty="0" smtClean="0">
                <a:solidFill>
                  <a:srgbClr val="FF0000"/>
                </a:solidFill>
              </a:rPr>
              <a:t>с тяжелой формой отмечены </a:t>
            </a:r>
            <a:r>
              <a:rPr lang="ru-RU" b="1" i="1" dirty="0">
                <a:solidFill>
                  <a:srgbClr val="FF0000"/>
                </a:solidFill>
              </a:rPr>
              <a:t>частые сопутствующие заболевания: сахарный диабет (20%), артериальная гипертензия (15%) и другие сердечно-сосудистые заболевания (15%).</a:t>
            </a:r>
          </a:p>
        </p:txBody>
      </p:sp>
    </p:spTree>
    <p:extLst>
      <p:ext uri="{BB962C8B-B14F-4D97-AF65-F5344CB8AC3E}">
        <p14:creationId xmlns:p14="http://schemas.microsoft.com/office/powerpoint/2010/main" val="263952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инфекцию, вызванную 2019-nCoV, случай: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наличие клинических проявлений острой респираторной инфекции, бронхита, пневмонии в сочетании со следующими данными эпидемиологического анамнеза:</a:t>
            </a:r>
          </a:p>
          <a:p>
            <a:r>
              <a:rPr lang="ru-RU" dirty="0"/>
              <a:t>- посещение за последние 14 дней до появления симптомов </a:t>
            </a:r>
            <a:r>
              <a:rPr lang="ru-RU" dirty="0" err="1"/>
              <a:t>эпидемиологически</a:t>
            </a:r>
            <a:r>
              <a:rPr lang="ru-RU" dirty="0"/>
              <a:t> неблагополучных по 2019-nCoV стран и регионов (</a:t>
            </a:r>
            <a:r>
              <a:rPr lang="ru-RU" i="1" dirty="0">
                <a:solidFill>
                  <a:srgbClr val="FF0000"/>
                </a:solidFill>
              </a:rPr>
              <a:t>главным образом г. Ухань,</a:t>
            </a:r>
            <a:r>
              <a:rPr lang="ru-RU" dirty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Китай, о. </a:t>
            </a:r>
            <a:r>
              <a:rPr lang="ru-RU" i="1" dirty="0" err="1" smtClean="0">
                <a:solidFill>
                  <a:srgbClr val="FF0000"/>
                </a:solidFill>
              </a:rPr>
              <a:t>Хайнань</a:t>
            </a:r>
            <a:r>
              <a:rPr lang="ru-RU" i="1" dirty="0" smtClean="0">
                <a:solidFill>
                  <a:srgbClr val="FF0000"/>
                </a:solidFill>
              </a:rPr>
              <a:t>);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/>
              <a:t>- наличие тесных контактов за последние 14 дней с лицами, находящимися под наблюдением по инфекции, вызванной новым коронавирусом2019-nCoV, которые в последующем заболели;</a:t>
            </a:r>
          </a:p>
          <a:p>
            <a:r>
              <a:rPr lang="ru-RU" dirty="0"/>
              <a:t>- наличие тесных контактов за последние 14 дней с лицами, у которых лабораторно подтвержден диагноз 2019-nCoV.</a:t>
            </a:r>
          </a:p>
        </p:txBody>
      </p:sp>
    </p:spTree>
    <p:extLst>
      <p:ext uri="{BB962C8B-B14F-4D97-AF65-F5344CB8AC3E}">
        <p14:creationId xmlns:p14="http://schemas.microsoft.com/office/powerpoint/2010/main" val="2776963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2132</Words>
  <Application>Microsoft Office PowerPoint</Application>
  <PresentationFormat>Экран (4:3)</PresentationFormat>
  <Paragraphs>196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Тема Office</vt:lpstr>
      <vt:lpstr>Поток</vt:lpstr>
      <vt:lpstr>2_Тема Office</vt:lpstr>
      <vt:lpstr>3_Тема Office</vt:lpstr>
      <vt:lpstr>4_Тема Office</vt:lpstr>
      <vt:lpstr>1_Поток</vt:lpstr>
      <vt:lpstr>Вспышка инфекции, вызванной новым коронавирусом (2019-nCoV): этиология, эпидемиология клиника, лечение и профилактика </vt:lpstr>
      <vt:lpstr>Презентация PowerPoint</vt:lpstr>
      <vt:lpstr>Презентация PowerPoint</vt:lpstr>
      <vt:lpstr>Вирус 2019-nCoV</vt:lpstr>
      <vt:lpstr>2019 novel coronavirus – Новый коронавирус</vt:lpstr>
      <vt:lpstr>Презентация PowerPoint</vt:lpstr>
      <vt:lpstr>Клинические признаки инфекции, вызванной 2019-nCoV</vt:lpstr>
      <vt:lpstr>Клинические варианты и проявления 2019-nCoV инфекции:</vt:lpstr>
      <vt:lpstr>Подозрительный на инфекцию, вызванную 2019-nCoV, случай:</vt:lpstr>
      <vt:lpstr>Подтвержденный случай инфекции, вызванной 2019-nCoV:</vt:lpstr>
      <vt:lpstr>Презентация PowerPoint</vt:lpstr>
      <vt:lpstr>Лечение</vt:lpstr>
      <vt:lpstr>Показания для перевода пациента с коронавирусной инфекцией на ИВЛ при ОДН </vt:lpstr>
      <vt:lpstr>Меры личной профилактики </vt:lpstr>
      <vt:lpstr>Медикаментозная профилактика коронавирусной  инфекции</vt:lpstr>
      <vt:lpstr>Презентация PowerPoint</vt:lpstr>
      <vt:lpstr>      ГРИПП В и диарея</vt:lpstr>
      <vt:lpstr>Несколько случаев сыпи, ассоциированной с вирусом гриппа типа В, у школьников (Канада, Британская Колумбия, 2014)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инфекции, вызванной новым коронавирусом (2019-nCoV): этиология, эпидемиология клиника, лечение и профилактика</dc:title>
  <dc:creator>XTreme.ws</dc:creator>
  <cp:lastModifiedBy>Владелец</cp:lastModifiedBy>
  <cp:revision>13</cp:revision>
  <dcterms:created xsi:type="dcterms:W3CDTF">2020-01-30T10:47:07Z</dcterms:created>
  <dcterms:modified xsi:type="dcterms:W3CDTF">2020-02-03T03:54:04Z</dcterms:modified>
</cp:coreProperties>
</file>